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9" r:id="rId3"/>
    <p:sldId id="294" r:id="rId4"/>
    <p:sldId id="265" r:id="rId5"/>
    <p:sldId id="263" r:id="rId6"/>
    <p:sldId id="267" r:id="rId7"/>
    <p:sldId id="264" r:id="rId8"/>
    <p:sldId id="270" r:id="rId9"/>
    <p:sldId id="266" r:id="rId10"/>
    <p:sldId id="272" r:id="rId11"/>
    <p:sldId id="271" r:id="rId12"/>
    <p:sldId id="268" r:id="rId13"/>
    <p:sldId id="274" r:id="rId14"/>
    <p:sldId id="273" r:id="rId15"/>
    <p:sldId id="276" r:id="rId16"/>
    <p:sldId id="275" r:id="rId17"/>
    <p:sldId id="278" r:id="rId18"/>
    <p:sldId id="277" r:id="rId19"/>
    <p:sldId id="301" r:id="rId20"/>
  </p:sldIdLst>
  <p:sldSz cx="9144000" cy="6858000" type="screen4x3"/>
  <p:notesSz cx="6811963" cy="99425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5118" autoAdjust="0"/>
  </p:normalViewPr>
  <p:slideViewPr>
    <p:cSldViewPr>
      <p:cViewPr varScale="1">
        <p:scale>
          <a:sx n="117" d="100"/>
          <a:sy n="117" d="100"/>
        </p:scale>
        <p:origin x="90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EC99-511A-4368-825E-B109CA4CD5D2}" type="datetimeFigureOut">
              <a:rPr lang="es-PE" smtClean="0"/>
              <a:t>20/11/2022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FC2B3-0916-4578-898D-6F86DC458C4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8559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43EAC-15C1-4D71-A119-9BE402F9319D}" type="datetimeFigureOut">
              <a:rPr lang="es-ES" smtClean="0"/>
              <a:t>20/11/2022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70463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1197" y="4722694"/>
            <a:ext cx="544957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E6750-68B8-4739-92F9-7C473A8477D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77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B4AF5-32D5-443A-A9D2-418273ABF1B4}" type="slidenum">
              <a:rPr lang="en-GB"/>
              <a:pPr/>
              <a:t>19</a:t>
            </a:fld>
            <a:endParaRPr lang="en-GB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70463" cy="37274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54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3C74BC-EAEC-4829-B149-F05155E15AE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942212-1B80-458E-BA68-71B93337D696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B512D4-7990-49E5-AABC-FF7D56FFDBB2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762000" y="1600200"/>
            <a:ext cx="8004048" cy="4572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"/>
          </a:p>
        </p:txBody>
      </p:sp>
      <p:sp>
        <p:nvSpPr>
          <p:cNvPr id="4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0983C-454D-4888-8453-62C5D492C2A5}" type="datetimeFigureOut">
              <a:rPr lang="es-PE"/>
              <a:pPr>
                <a:defRPr/>
              </a:pPr>
              <a:t>20/11/2022</a:t>
            </a:fld>
            <a:endParaRPr/>
          </a:p>
        </p:txBody>
      </p:sp>
      <p:sp>
        <p:nvSpPr>
          <p:cNvPr id="5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65359-536A-4AC5-AC9D-C4D185F9BE5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83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01CEE3-733B-484A-A5A7-DCB580719C2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FD9ACC-7AA4-453B-BD91-B18F714DFDB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78690-2EF6-4777-9884-7B9E6868683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A36DD2-48E9-459D-851E-0DF73A8C9364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80F89-3DAB-4CC7-A86D-E5BBA5323A4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280EE4-2FA0-435D-8763-DD477C83091E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92A1E-2FF2-481E-8EB4-9E741ECB107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E0B42-BE70-46F2-8040-6288FC6C464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24744"/>
            <a:ext cx="8229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8335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7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3BC5FFF-090F-4DE2-A06E-A9EE7E89C559}" type="slidenum">
              <a:rPr lang="es-ES"/>
              <a:pPr/>
              <a:t>‹Nº›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0"/>
            <a:ext cx="9185564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enei@inei.gob.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hyperlink" Target="mailto:Campus.virtual@inei.gob.p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loud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3070228"/>
            <a:ext cx="7772400" cy="2663825"/>
          </a:xfrm>
        </p:spPr>
        <p:txBody>
          <a:bodyPr/>
          <a:lstStyle/>
          <a:p>
            <a:pPr algn="ctr"/>
            <a:r>
              <a:rPr lang="es-PE" sz="4800" b="1" dirty="0">
                <a:solidFill>
                  <a:srgbClr val="1F497D"/>
                </a:solidFill>
                <a:effectLst/>
                <a:latin typeface="Arial Narrow" panose="020B0606020202030204" pitchFamily="34" charset="0"/>
                <a:ea typeface="MS Mincho" panose="02020609040205080304" pitchFamily="49" charset="-128"/>
                <a:cs typeface="Tahoma" panose="020B0604030504040204" pitchFamily="34" charset="0"/>
              </a:rPr>
              <a:t>ANÁLISIS ESTADÍSTICO UTILIZANDO LENGUAJE R</a:t>
            </a:r>
            <a:endParaRPr lang="es-PE" sz="48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46" y="404664"/>
            <a:ext cx="8229600" cy="576064"/>
          </a:xfrm>
        </p:spPr>
        <p:txBody>
          <a:bodyPr/>
          <a:lstStyle/>
          <a:p>
            <a:r>
              <a:rPr lang="es-PE" dirty="0"/>
              <a:t>Sintaxis en 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6739DE-128E-564E-44C3-B4531DAF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4" y="1556792"/>
            <a:ext cx="845044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7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17A1FB5-5790-94F5-45E9-090CD5A02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6" y="980728"/>
            <a:ext cx="7272808" cy="45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23507"/>
            <a:ext cx="8229600" cy="576064"/>
          </a:xfrm>
        </p:spPr>
        <p:txBody>
          <a:bodyPr/>
          <a:lstStyle/>
          <a:p>
            <a:r>
              <a:rPr lang="es-PE" dirty="0"/>
              <a:t>Editor de Sintaxis en 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F5B964-5B67-089D-09C0-6703B9CB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56" y="1224288"/>
            <a:ext cx="8215488" cy="42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21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92665"/>
            <a:ext cx="7886700" cy="729172"/>
          </a:xfrm>
        </p:spPr>
        <p:txBody>
          <a:bodyPr/>
          <a:lstStyle/>
          <a:p>
            <a:r>
              <a:rPr lang="es-MX" dirty="0"/>
              <a:t>Cambiar la apariencia de </a:t>
            </a:r>
            <a:r>
              <a:rPr lang="es-MX" dirty="0" err="1"/>
              <a:t>Rstudio</a:t>
            </a:r>
            <a:br>
              <a:rPr lang="es-MX" b="1" i="0" dirty="0">
                <a:solidFill>
                  <a:srgbClr val="CC0000"/>
                </a:solidFill>
                <a:effectLst/>
                <a:latin typeface="News Cycle"/>
              </a:rPr>
            </a:br>
            <a:endParaRPr lang="es-PE" dirty="0"/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DDDBA85-CF5F-D544-6682-EA11520A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7056784" cy="4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Manipulación de datos: números y vectores</a:t>
            </a:r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0F299F-4BC9-0745-84DB-1BA5655F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9" t="20450" r="42176" b="44809"/>
          <a:stretch/>
        </p:blipFill>
        <p:spPr>
          <a:xfrm>
            <a:off x="3936200" y="2420888"/>
            <a:ext cx="4649420" cy="245143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CEBD23-FA9A-4910-9EBB-DCFD7BFE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07" t="20451" r="18929" b="18222"/>
          <a:stretch/>
        </p:blipFill>
        <p:spPr>
          <a:xfrm>
            <a:off x="558380" y="1860266"/>
            <a:ext cx="3096934" cy="39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EEC3B36-4657-687B-C895-4F00C9069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6" t="20889" r="21272" b="17436"/>
          <a:stretch/>
        </p:blipFill>
        <p:spPr>
          <a:xfrm>
            <a:off x="383778" y="1124744"/>
            <a:ext cx="857055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5C103F2-94FD-CE37-4DE0-52F9E96A6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6" t="21108" r="19670" b="58949"/>
          <a:stretch/>
        </p:blipFill>
        <p:spPr>
          <a:xfrm>
            <a:off x="809403" y="1988840"/>
            <a:ext cx="752519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76672"/>
            <a:ext cx="8229600" cy="576064"/>
          </a:xfrm>
        </p:spPr>
        <p:txBody>
          <a:bodyPr/>
          <a:lstStyle/>
          <a:p>
            <a:r>
              <a:rPr lang="es-PE" dirty="0"/>
              <a:t>Estructuras de datos en R</a:t>
            </a:r>
          </a:p>
        </p:txBody>
      </p:sp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A7DDD86-5493-1093-1DB1-21525536B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8" y="1433315"/>
            <a:ext cx="810480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57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CC90B2-E4E1-B0D1-561E-8405C1ABB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79" t="25075" r="20163" b="17489"/>
          <a:stretch/>
        </p:blipFill>
        <p:spPr>
          <a:xfrm>
            <a:off x="395536" y="1052735"/>
            <a:ext cx="8136904" cy="44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Llamada rectangular"/>
          <p:cNvSpPr/>
          <p:nvPr/>
        </p:nvSpPr>
        <p:spPr bwMode="auto">
          <a:xfrm>
            <a:off x="794053" y="2174369"/>
            <a:ext cx="7848872" cy="2550776"/>
          </a:xfrm>
          <a:prstGeom prst="wedgeRectCallout">
            <a:avLst>
              <a:gd name="adj1" fmla="val -46754"/>
              <a:gd name="adj2" fmla="val -10604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s-PE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Correo de la Escuela del INEI</a:t>
            </a:r>
          </a:p>
          <a:p>
            <a:pPr lvl="0" algn="ctr"/>
            <a:r>
              <a:rPr lang="es-E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hlinkClick r:id="rId3"/>
              </a:rPr>
              <a:t>enei@inei.gob.pe</a:t>
            </a:r>
            <a:endParaRPr lang="es-E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lvl="0" algn="ctr"/>
            <a:endParaRPr lang="es-E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lvl="0" algn="ctr"/>
            <a:r>
              <a:rPr lang="es-E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Área de Campus Virtual</a:t>
            </a:r>
          </a:p>
          <a:p>
            <a:pPr lvl="0" algn="ctr"/>
            <a:r>
              <a:rPr lang="es-E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hlinkClick r:id="rId4"/>
              </a:rPr>
              <a:t>Campus.virtual@inei.gob.pe</a:t>
            </a:r>
            <a:endParaRPr lang="es-E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lvl="0" algn="ctr"/>
            <a:endParaRPr lang="es-E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lvl="0" algn="ctr"/>
            <a:endParaRPr lang="es-PE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Cuadro de texto 1"/>
          <p:cNvSpPr txBox="1"/>
          <p:nvPr/>
        </p:nvSpPr>
        <p:spPr>
          <a:xfrm>
            <a:off x="794055" y="4941170"/>
            <a:ext cx="6686375" cy="111239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poder atenderte mejor puedes contactarnos al 433-3127 anexo 102-103 o escribirnos a:        </a:t>
            </a: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enei@inei.gob.pe</a:t>
            </a: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0"/>
              </a:spcAft>
            </a:pP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Pasaje Hernán Velarde 285 Lima (Altura cuadra 1 y 2 de la </a:t>
            </a:r>
            <a:r>
              <a:rPr lang="es-ES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</a:t>
            </a:r>
            <a:r>
              <a:rPr lang="es-E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Arequipa)</a:t>
            </a:r>
            <a:endParaRPr lang="es-PE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31032" y="1406102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COMUNICACIÓN PERMANENTE CON LA ESCUELA</a:t>
            </a:r>
          </a:p>
        </p:txBody>
      </p:sp>
      <p:pic>
        <p:nvPicPr>
          <p:cNvPr id="8" name="Picture 2" descr="Resultado de imagen para ENEI TE DA LA BIENVENID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5000" r="39141">
                        <a14:foregroundMark x1="12891" y1="69861" x2="15703" y2="68472"/>
                        <a14:foregroundMark x1="18047" y1="71528" x2="21875" y2="70417"/>
                        <a14:foregroundMark x1="27813" y1="70000" x2="26484" y2="68889"/>
                        <a14:backgroundMark x1="31641" y1="57361" x2="31328" y2="61389"/>
                        <a14:backgroundMark x1="30859" y1="62083" x2="29219" y2="64444"/>
                        <a14:backgroundMark x1="25547" y1="66806" x2="27266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49" r="61610"/>
          <a:stretch/>
        </p:blipFill>
        <p:spPr bwMode="auto">
          <a:xfrm>
            <a:off x="683568" y="2342096"/>
            <a:ext cx="1728192" cy="23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28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7896877" cy="44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509120"/>
            <a:ext cx="9143999" cy="1362075"/>
          </a:xfrm>
        </p:spPr>
        <p:txBody>
          <a:bodyPr/>
          <a:lstStyle/>
          <a:p>
            <a:r>
              <a:rPr lang="es-MX" sz="2800" dirty="0"/>
              <a:t>Introducción  a  R  y funciones básicas</a:t>
            </a:r>
            <a:br>
              <a:rPr lang="es-MX" sz="4000" dirty="0"/>
            </a:br>
            <a:r>
              <a:rPr lang="es-ES" sz="1600" dirty="0">
                <a:solidFill>
                  <a:srgbClr val="002060"/>
                </a:solidFill>
              </a:rPr>
              <a:t>ING-jUANjOSE@HOTMAIL.COM</a:t>
            </a:r>
            <a:endParaRPr lang="es-PE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6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5EBCA-E1CF-5662-67AE-00E78D904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544" y="97013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¿Qué es R?</a:t>
            </a:r>
            <a:endParaRPr lang="es-PE" sz="36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D3139C-87FA-7F14-8624-1BB0D2937974}"/>
              </a:ext>
            </a:extLst>
          </p:cNvPr>
          <p:cNvSpPr txBox="1"/>
          <p:nvPr/>
        </p:nvSpPr>
        <p:spPr>
          <a:xfrm>
            <a:off x="611560" y="1778724"/>
            <a:ext cx="8424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rgbClr val="24292F"/>
                </a:solidFill>
                <a:effectLst/>
                <a:latin typeface="-apple-system"/>
              </a:rPr>
              <a:t>R es un sistema para la estadística computacional. Pero es más sencillo entenderlo como un lenguaje de programación y un interprete que traduce ese lenguaje a operaciones computacionales útiles sobre datos.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4A923C-3D34-C5E5-76DD-968B2CD1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68" y="2741484"/>
            <a:ext cx="666511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7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576064"/>
          </a:xfrm>
        </p:spPr>
        <p:txBody>
          <a:bodyPr/>
          <a:lstStyle/>
          <a:p>
            <a:r>
              <a:rPr lang="es-PE" dirty="0"/>
              <a:t>Instalar R y </a:t>
            </a:r>
            <a:r>
              <a:rPr lang="es-PE" dirty="0" err="1"/>
              <a:t>RStudio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EF4504-D5BF-83A6-640A-9E10A3F75BFA}"/>
              </a:ext>
            </a:extLst>
          </p:cNvPr>
          <p:cNvSpPr txBox="1"/>
          <p:nvPr/>
        </p:nvSpPr>
        <p:spPr>
          <a:xfrm>
            <a:off x="6107310" y="1997839"/>
            <a:ext cx="28323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4292F"/>
                </a:solidFill>
                <a:effectLst/>
                <a:latin typeface="-apple-system"/>
              </a:rPr>
              <a:t>     R, que es el software base: </a:t>
            </a:r>
            <a:r>
              <a:rPr lang="es-MX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https://cloud.r-project.org/</a:t>
            </a:r>
            <a:endParaRPr lang="es-MX" b="0" i="0" u="none" strike="noStrike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MX" dirty="0">
              <a:solidFill>
                <a:srgbClr val="24292F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MX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4292F"/>
                </a:solidFill>
                <a:effectLst/>
                <a:latin typeface="-apple-system"/>
              </a:rPr>
              <a:t>     RStudio, que es el editor de código: </a:t>
            </a:r>
            <a:r>
              <a:rPr lang="es-MX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https://www.rstudio.com/products/rstudio/download/</a:t>
            </a:r>
            <a:endParaRPr lang="es-MX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4F6125-EC77-B895-81A2-F0108AB9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35" y="1517134"/>
            <a:ext cx="5795197" cy="38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576064"/>
          </a:xfrm>
        </p:spPr>
        <p:txBody>
          <a:bodyPr/>
          <a:lstStyle/>
          <a:p>
            <a:r>
              <a:rPr lang="es-PE" dirty="0"/>
              <a:t>Acerca de 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674C71-650C-E94D-46DF-B7DE4323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40768"/>
            <a:ext cx="83535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5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27" y="404664"/>
            <a:ext cx="8229600" cy="576064"/>
          </a:xfrm>
        </p:spPr>
        <p:txBody>
          <a:bodyPr/>
          <a:lstStyle/>
          <a:p>
            <a:r>
              <a:rPr lang="es-PE" dirty="0"/>
              <a:t>¿Por qué usar R?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428696-E4E2-281B-26A7-B6E59C0A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72615"/>
            <a:ext cx="8016365" cy="39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710F6C42-C42B-C00E-922C-4530DE60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476672"/>
            <a:ext cx="8229600" cy="576064"/>
          </a:xfrm>
        </p:spPr>
        <p:txBody>
          <a:bodyPr/>
          <a:lstStyle/>
          <a:p>
            <a:r>
              <a:rPr lang="es-PE" dirty="0"/>
              <a:t>¿Por qué usar R?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1EA1F-B0E0-8AA2-C70F-7DC4022E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6" y="1387041"/>
            <a:ext cx="7906985" cy="40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2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F21548-E2FD-4748-90F4-A3BF62419C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1"/>
            <a:ext cx="669584" cy="6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ECA6B96-2FA0-FCB6-F115-FB1686B1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1" t="20669" r="18067" b="28662"/>
          <a:stretch/>
        </p:blipFill>
        <p:spPr>
          <a:xfrm>
            <a:off x="467544" y="1340768"/>
            <a:ext cx="858764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335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210</Words>
  <Application>Microsoft Office PowerPoint</Application>
  <PresentationFormat>Presentación en pantalla (4:3)</PresentationFormat>
  <Paragraphs>27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 Narrow</vt:lpstr>
      <vt:lpstr>Calibri</vt:lpstr>
      <vt:lpstr>News Cycle</vt:lpstr>
      <vt:lpstr>Times New Roman</vt:lpstr>
      <vt:lpstr>Diseño predeterminado</vt:lpstr>
      <vt:lpstr>ANÁLISIS ESTADÍSTICO UTILIZANDO LENGUAJE R</vt:lpstr>
      <vt:lpstr>Presentación de PowerPoint</vt:lpstr>
      <vt:lpstr>Introducción  a  R  y funciones básicas ING-jUANjOSE@HOTMAIL.COM</vt:lpstr>
      <vt:lpstr>¿Qué es R?</vt:lpstr>
      <vt:lpstr>Instalar R y RStudio</vt:lpstr>
      <vt:lpstr>Acerca de R</vt:lpstr>
      <vt:lpstr>¿Por qué usar R?</vt:lpstr>
      <vt:lpstr>¿Por qué usar R?</vt:lpstr>
      <vt:lpstr>Presentación de PowerPoint</vt:lpstr>
      <vt:lpstr>Sintaxis en R</vt:lpstr>
      <vt:lpstr>Presentación de PowerPoint</vt:lpstr>
      <vt:lpstr>Editor de Sintaxis en R</vt:lpstr>
      <vt:lpstr>Cambiar la apariencia de Rstudio </vt:lpstr>
      <vt:lpstr>Manipulación de datos: números y vectores</vt:lpstr>
      <vt:lpstr>Presentación de PowerPoint</vt:lpstr>
      <vt:lpstr>Presentación de PowerPoint</vt:lpstr>
      <vt:lpstr>Estructuras de datos en 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ganchante</dc:creator>
  <cp:lastModifiedBy>DOCENTE - JUAN JOSE ROMERO ALIAGA</cp:lastModifiedBy>
  <cp:revision>101</cp:revision>
  <dcterms:created xsi:type="dcterms:W3CDTF">2009-08-27T22:46:47Z</dcterms:created>
  <dcterms:modified xsi:type="dcterms:W3CDTF">2022-11-20T10:00:52Z</dcterms:modified>
</cp:coreProperties>
</file>